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33" d="100"/>
          <a:sy n="33" d="100"/>
        </p:scale>
        <p:origin x="1676" y="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0372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56855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 a SCRUM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73798" y="4473455"/>
            <a:ext cx="8057412" cy="486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3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es una metodología ágil para la gestión y desarrollo de proyectos de software. Se centra en entregar valor de forma incremental y adaptarse rápidamente a los cambios.</a:t>
            </a:r>
            <a:endParaRPr lang="en-US"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>
              <a:alpha val="80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Text 2"/>
          <p:cNvSpPr/>
          <p:nvPr/>
        </p:nvSpPr>
        <p:spPr>
          <a:xfrm>
            <a:off x="1378905" y="1032823"/>
            <a:ext cx="69468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Definición de SCRUM</a:t>
            </a:r>
            <a:endParaRPr lang="en-US" sz="6000" dirty="0"/>
          </a:p>
        </p:txBody>
      </p:sp>
      <p:sp>
        <p:nvSpPr>
          <p:cNvPr id="7" name="Text 3"/>
          <p:cNvSpPr/>
          <p:nvPr/>
        </p:nvSpPr>
        <p:spPr>
          <a:xfrm>
            <a:off x="616016" y="2226916"/>
            <a:ext cx="719957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spcBef>
                <a:spcPts val="50"/>
              </a:spcBef>
              <a:buNone/>
            </a:pPr>
            <a:r>
              <a:rPr lang="en-US" sz="3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es un marco de trabajo que nos ayuda a administrar un proyecto de desarrollo, brinda una base que ayuda a las empresas a administrar sus proyectos, no implica implementar cabios drásticos al modo de trabajo de la empresa, si no que puede aplicar cambios poco a poco.</a:t>
            </a:r>
            <a:endParaRPr lang="en-US" sz="3600" dirty="0"/>
          </a:p>
        </p:txBody>
      </p:sp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id="{E4353EAC-2FE1-3A06-35E7-28A5CBF2B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0280" y="1933753"/>
            <a:ext cx="6257461" cy="498237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38456" y="427673"/>
            <a:ext cx="5474613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Ciclo de vida de SCRUM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3838456" y="1224676"/>
            <a:ext cx="579358" cy="2331645"/>
          </a:xfrm>
          <a:prstGeom prst="roundRect">
            <a:avLst>
              <a:gd name="adj" fmla="val 8054"/>
            </a:avLst>
          </a:prstGeom>
          <a:solidFill>
            <a:srgbClr val="5E208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Text 3"/>
          <p:cNvSpPr/>
          <p:nvPr/>
        </p:nvSpPr>
        <p:spPr>
          <a:xfrm>
            <a:off x="3993952" y="1812488"/>
            <a:ext cx="91559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4573310" y="1380173"/>
            <a:ext cx="30159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Planificación del Producto</a:t>
            </a:r>
            <a:endParaRPr lang="en-US" sz="4000" dirty="0"/>
          </a:p>
        </p:txBody>
      </p:sp>
      <p:sp>
        <p:nvSpPr>
          <p:cNvPr id="8" name="Text 5"/>
          <p:cNvSpPr/>
          <p:nvPr/>
        </p:nvSpPr>
        <p:spPr>
          <a:xfrm>
            <a:off x="4573309" y="1840945"/>
            <a:ext cx="606313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Propietario del Producto trabaja con las partes interesadas para definir los objetivos y requisitos del producto. 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439126" y="2927448"/>
            <a:ext cx="606313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crea el Backlog del Producto, una lista </a:t>
            </a:r>
            <a:r>
              <a:rPr lang="en-US" sz="24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priorizada</a:t>
            </a: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</a:p>
          <a:p>
            <a:pPr marL="0" indent="0" algn="l">
              <a:lnSpc>
                <a:spcPts val="196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 funcionalidades y mejoras.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4573310" y="3546618"/>
            <a:ext cx="6218634" cy="9704"/>
          </a:xfrm>
          <a:prstGeom prst="rect">
            <a:avLst/>
          </a:prstGeom>
          <a:solidFill>
            <a:srgbClr val="7739A7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Shape 8"/>
          <p:cNvSpPr/>
          <p:nvPr/>
        </p:nvSpPr>
        <p:spPr>
          <a:xfrm>
            <a:off x="3280291" y="3635615"/>
            <a:ext cx="1158835" cy="1513570"/>
          </a:xfrm>
          <a:prstGeom prst="roundRect">
            <a:avLst>
              <a:gd name="adj" fmla="val 4076"/>
            </a:avLst>
          </a:prstGeom>
          <a:solidFill>
            <a:srgbClr val="B05EF1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Text 9"/>
          <p:cNvSpPr/>
          <p:nvPr/>
        </p:nvSpPr>
        <p:spPr>
          <a:xfrm>
            <a:off x="3993952" y="3205877"/>
            <a:ext cx="153353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13" name="Text 10"/>
          <p:cNvSpPr/>
          <p:nvPr/>
        </p:nvSpPr>
        <p:spPr>
          <a:xfrm>
            <a:off x="4573310" y="3706688"/>
            <a:ext cx="264461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Planificación del Sprint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4509204" y="4199347"/>
            <a:ext cx="7366873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selecciona elementos del Backlog del Producto para trabajar durante el próximo Sprint y establece un objetivo claro.</a:t>
            </a:r>
            <a:endParaRPr lang="en-US" sz="2400" dirty="0"/>
          </a:p>
        </p:txBody>
      </p:sp>
      <p:sp>
        <p:nvSpPr>
          <p:cNvPr id="16" name="Shape 13"/>
          <p:cNvSpPr/>
          <p:nvPr/>
        </p:nvSpPr>
        <p:spPr>
          <a:xfrm>
            <a:off x="2757370" y="5251162"/>
            <a:ext cx="1738312" cy="1456611"/>
          </a:xfrm>
          <a:prstGeom prst="roundRect">
            <a:avLst>
              <a:gd name="adj" fmla="val 4076"/>
            </a:avLst>
          </a:prstGeom>
          <a:solidFill>
            <a:srgbClr val="D8AFF8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7" name="Text 14"/>
          <p:cNvSpPr/>
          <p:nvPr/>
        </p:nvSpPr>
        <p:spPr>
          <a:xfrm>
            <a:off x="3993952" y="4428292"/>
            <a:ext cx="156329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18" name="Text 15"/>
          <p:cNvSpPr/>
          <p:nvPr/>
        </p:nvSpPr>
        <p:spPr>
          <a:xfrm>
            <a:off x="4550093" y="5268371"/>
            <a:ext cx="226337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Ejecución del Sprint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4439126" y="5672089"/>
            <a:ext cx="6634830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trabaja en las tareas del Backlog del Sprint, realizando reuniones diarias de Scrum para sincronizar y resolver obstáculos.</a:t>
            </a:r>
            <a:endParaRPr lang="en-US" sz="2400" dirty="0"/>
          </a:p>
        </p:txBody>
      </p:sp>
      <p:sp>
        <p:nvSpPr>
          <p:cNvPr id="20" name="Shape 17"/>
          <p:cNvSpPr/>
          <p:nvPr/>
        </p:nvSpPr>
        <p:spPr>
          <a:xfrm>
            <a:off x="4573309" y="5113170"/>
            <a:ext cx="6140887" cy="45719"/>
          </a:xfrm>
          <a:prstGeom prst="rect">
            <a:avLst/>
          </a:prstGeom>
          <a:solidFill>
            <a:srgbClr val="BE95D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2" name="Text 19"/>
          <p:cNvSpPr/>
          <p:nvPr/>
        </p:nvSpPr>
        <p:spPr>
          <a:xfrm>
            <a:off x="3993952" y="5775008"/>
            <a:ext cx="156091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27" name="Text 24"/>
          <p:cNvSpPr/>
          <p:nvPr/>
        </p:nvSpPr>
        <p:spPr>
          <a:xfrm>
            <a:off x="3993952" y="7246144"/>
            <a:ext cx="150614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32" name="Text 29"/>
          <p:cNvSpPr/>
          <p:nvPr/>
        </p:nvSpPr>
        <p:spPr>
          <a:xfrm>
            <a:off x="3993952" y="8717280"/>
            <a:ext cx="160377" cy="310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9"/>
              </a:lnSpc>
              <a:buNone/>
            </a:pPr>
            <a:endParaRPr lang="en-US" sz="1531" dirty="0"/>
          </a:p>
        </p:txBody>
      </p:sp>
      <p:sp>
        <p:nvSpPr>
          <p:cNvPr id="33" name="Text 30"/>
          <p:cNvSpPr/>
          <p:nvPr/>
        </p:nvSpPr>
        <p:spPr>
          <a:xfrm>
            <a:off x="7470696" y="8331637"/>
            <a:ext cx="2963704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34" name="Text 31"/>
          <p:cNvSpPr/>
          <p:nvPr/>
        </p:nvSpPr>
        <p:spPr>
          <a:xfrm>
            <a:off x="7470695" y="8727956"/>
            <a:ext cx="3165753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</p:spTree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0D031356-E65E-9D65-FEDB-4E86AC28DFFD}"/>
              </a:ext>
            </a:extLst>
          </p:cNvPr>
          <p:cNvSpPr/>
          <p:nvPr/>
        </p:nvSpPr>
        <p:spPr>
          <a:xfrm>
            <a:off x="0" y="0"/>
            <a:ext cx="14630400" cy="9997202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72F8F81-0785-2D83-D291-C847C8C6E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575" y="5278007"/>
            <a:ext cx="3476625" cy="140017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F6B3796-EC03-7EAD-DC5F-28D30D757F19}"/>
              </a:ext>
            </a:extLst>
          </p:cNvPr>
          <p:cNvSpPr txBox="1"/>
          <p:nvPr/>
        </p:nvSpPr>
        <p:spPr>
          <a:xfrm>
            <a:off x="7703554" y="5199619"/>
            <a:ext cx="450127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1200" dirty="0" err="1">
                <a:solidFill>
                  <a:srgbClr val="FFFFFF"/>
                </a:solidFill>
                <a:effectLst/>
                <a:latin typeface="Unbounded"/>
                <a:ea typeface="Unbounded"/>
                <a:cs typeface="Unbounded"/>
              </a:rPr>
              <a:t>Repetir</a:t>
            </a:r>
            <a:r>
              <a:rPr lang="en-US" sz="2800" kern="1200" dirty="0">
                <a:solidFill>
                  <a:srgbClr val="FFFFFF"/>
                </a:solidFill>
                <a:effectLst/>
                <a:latin typeface="Unbounded"/>
                <a:ea typeface="Unbounded"/>
                <a:cs typeface="Unbounded"/>
              </a:rPr>
              <a:t>, </a:t>
            </a:r>
            <a:r>
              <a:rPr lang="en-US" sz="2800" kern="1200" dirty="0" err="1">
                <a:solidFill>
                  <a:srgbClr val="FFFFFF"/>
                </a:solidFill>
                <a:effectLst/>
                <a:latin typeface="Unbounded"/>
                <a:ea typeface="Unbounded"/>
                <a:cs typeface="Unbounded"/>
              </a:rPr>
              <a:t>aprender</a:t>
            </a:r>
            <a:r>
              <a:rPr lang="en-US" sz="2800" kern="1200" dirty="0">
                <a:solidFill>
                  <a:srgbClr val="FFFFFF"/>
                </a:solidFill>
                <a:effectLst/>
                <a:latin typeface="Unbounded"/>
                <a:ea typeface="Unbounded"/>
                <a:cs typeface="Unbounded"/>
              </a:rPr>
              <a:t>, </a:t>
            </a:r>
            <a:r>
              <a:rPr lang="en-US" sz="2800" kern="1200" dirty="0" err="1">
                <a:solidFill>
                  <a:srgbClr val="FFFFFF"/>
                </a:solidFill>
                <a:effectLst/>
                <a:latin typeface="Unbounded"/>
                <a:ea typeface="Unbounded"/>
                <a:cs typeface="Unbounded"/>
              </a:rPr>
              <a:t>mejorar</a:t>
            </a:r>
            <a:endParaRPr lang="es-CO" sz="2800" dirty="0">
              <a:effectLst/>
            </a:endParaRPr>
          </a:p>
          <a:p>
            <a:endParaRPr lang="es-CO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E2DB5A5-76E4-35A6-63B0-D0ECED1BF266}"/>
              </a:ext>
            </a:extLst>
          </p:cNvPr>
          <p:cNvSpPr txBox="1"/>
          <p:nvPr/>
        </p:nvSpPr>
        <p:spPr>
          <a:xfrm>
            <a:off x="7642490" y="5796474"/>
            <a:ext cx="64488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El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ciclo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 se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repite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 para el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siguiente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 Sprint, con el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equipo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aprendiendo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 y mejorando </a:t>
            </a:r>
            <a:r>
              <a:rPr lang="en-US" sz="2400" kern="1200" dirty="0" err="1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continuamente</a:t>
            </a:r>
            <a:r>
              <a:rPr lang="en-US" sz="2400" kern="1200" dirty="0">
                <a:solidFill>
                  <a:srgbClr val="CAD6DE"/>
                </a:solidFill>
                <a:effectLst/>
                <a:latin typeface="Cabin"/>
                <a:ea typeface="Cabin"/>
                <a:cs typeface="Cabin"/>
              </a:rPr>
              <a:t>.</a:t>
            </a:r>
            <a:endParaRPr lang="es-CO" sz="2400" dirty="0">
              <a:effectLst/>
            </a:endParaRPr>
          </a:p>
          <a:p>
            <a:endParaRPr lang="es-CO" dirty="0"/>
          </a:p>
        </p:txBody>
      </p:sp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91FF6479-4B7F-3AB8-F6A0-69FF2E75B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383" y="-1"/>
            <a:ext cx="3657600" cy="8923663"/>
          </a:xfrm>
          <a:prstGeom prst="rect">
            <a:avLst/>
          </a:prstGeom>
        </p:spPr>
      </p:pic>
      <p:sp>
        <p:nvSpPr>
          <p:cNvPr id="21" name="Shape 18"/>
          <p:cNvSpPr/>
          <p:nvPr/>
        </p:nvSpPr>
        <p:spPr>
          <a:xfrm>
            <a:off x="4997410" y="758537"/>
            <a:ext cx="2317790" cy="1657404"/>
          </a:xfrm>
          <a:prstGeom prst="roundRect">
            <a:avLst>
              <a:gd name="adj" fmla="val 3349"/>
            </a:avLst>
          </a:prstGeom>
          <a:solidFill>
            <a:srgbClr val="5E208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3" name="Text 20"/>
          <p:cNvSpPr/>
          <p:nvPr/>
        </p:nvSpPr>
        <p:spPr>
          <a:xfrm>
            <a:off x="7557558" y="802644"/>
            <a:ext cx="2110264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Revisión del Sprint</a:t>
            </a:r>
            <a:endParaRPr lang="en-US" sz="2800" dirty="0"/>
          </a:p>
        </p:txBody>
      </p:sp>
      <p:sp>
        <p:nvSpPr>
          <p:cNvPr id="24" name="Text 21"/>
          <p:cNvSpPr/>
          <p:nvPr/>
        </p:nvSpPr>
        <p:spPr>
          <a:xfrm>
            <a:off x="7575370" y="1246226"/>
            <a:ext cx="6208007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 final del Sprint, se muestra el trabajo completado a las partes interesadas y se recopila su retroalimentación para actualizar el Backlog del Producto.</a:t>
            </a:r>
            <a:endParaRPr lang="en-US" sz="2800" dirty="0"/>
          </a:p>
        </p:txBody>
      </p:sp>
      <p:sp>
        <p:nvSpPr>
          <p:cNvPr id="4" name="Shape 17">
            <a:extLst>
              <a:ext uri="{FF2B5EF4-FFF2-40B4-BE49-F238E27FC236}">
                <a16:creationId xmlns:a16="http://schemas.microsoft.com/office/drawing/2014/main" id="{CEEF56AA-C59A-FD44-3FF8-FC3043504AF9}"/>
              </a:ext>
            </a:extLst>
          </p:cNvPr>
          <p:cNvSpPr/>
          <p:nvPr/>
        </p:nvSpPr>
        <p:spPr>
          <a:xfrm>
            <a:off x="7642490" y="2747767"/>
            <a:ext cx="6140887" cy="45719"/>
          </a:xfrm>
          <a:prstGeom prst="rect">
            <a:avLst/>
          </a:prstGeom>
          <a:solidFill>
            <a:srgbClr val="BE95D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6" name="Shape 23"/>
          <p:cNvSpPr/>
          <p:nvPr/>
        </p:nvSpPr>
        <p:spPr>
          <a:xfrm>
            <a:off x="4417933" y="2813940"/>
            <a:ext cx="2897267" cy="2066068"/>
          </a:xfrm>
          <a:prstGeom prst="roundRect">
            <a:avLst>
              <a:gd name="adj" fmla="val 3349"/>
            </a:avLst>
          </a:prstGeom>
          <a:solidFill>
            <a:srgbClr val="B05EF1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8" name="Text 25"/>
          <p:cNvSpPr/>
          <p:nvPr/>
        </p:nvSpPr>
        <p:spPr>
          <a:xfrm>
            <a:off x="7642490" y="2995610"/>
            <a:ext cx="280535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Retrospectiva del Sprint</a:t>
            </a:r>
            <a:endParaRPr lang="en-US" sz="2800" dirty="0"/>
          </a:p>
        </p:txBody>
      </p:sp>
      <p:sp>
        <p:nvSpPr>
          <p:cNvPr id="29" name="Text 26"/>
          <p:cNvSpPr/>
          <p:nvPr/>
        </p:nvSpPr>
        <p:spPr>
          <a:xfrm>
            <a:off x="7642490" y="3465243"/>
            <a:ext cx="5500595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reflexiona sobre el Sprint y busca oportunidades de mejora, identificando acciones a implementar en el próximo Sprint.</a:t>
            </a:r>
            <a:endParaRPr lang="en-US" sz="2800" dirty="0"/>
          </a:p>
        </p:txBody>
      </p:sp>
      <p:sp>
        <p:nvSpPr>
          <p:cNvPr id="5" name="Shape 17">
            <a:extLst>
              <a:ext uri="{FF2B5EF4-FFF2-40B4-BE49-F238E27FC236}">
                <a16:creationId xmlns:a16="http://schemas.microsoft.com/office/drawing/2014/main" id="{025AF8F8-A8D5-3598-050E-D310EBCE300A}"/>
              </a:ext>
            </a:extLst>
          </p:cNvPr>
          <p:cNvSpPr/>
          <p:nvPr/>
        </p:nvSpPr>
        <p:spPr>
          <a:xfrm>
            <a:off x="7642490" y="4844237"/>
            <a:ext cx="6140887" cy="45719"/>
          </a:xfrm>
          <a:prstGeom prst="rect">
            <a:avLst/>
          </a:prstGeom>
          <a:solidFill>
            <a:srgbClr val="BE95DE"/>
          </a:solidFill>
          <a:ln/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936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925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4" name="Text 1"/>
          <p:cNvSpPr/>
          <p:nvPr/>
        </p:nvSpPr>
        <p:spPr>
          <a:xfrm>
            <a:off x="2348389" y="1872377"/>
            <a:ext cx="916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Cómo se trabaja en SCRUM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011091"/>
            <a:ext cx="2483287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03947" y="4233029"/>
            <a:ext cx="24055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Planificación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2570559" y="5060633"/>
            <a:ext cx="20389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planifica el trabajo a realizar en cada sprint.</a:t>
            </a:r>
            <a:endParaRPr lang="en-US" sz="28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675" y="3011091"/>
            <a:ext cx="2483406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53846" y="4233029"/>
            <a:ext cx="203906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Ejecución</a:t>
            </a:r>
            <a:endParaRPr lang="en-US" sz="2800" dirty="0"/>
          </a:p>
        </p:txBody>
      </p:sp>
      <p:sp>
        <p:nvSpPr>
          <p:cNvPr id="10" name="Text 5"/>
          <p:cNvSpPr/>
          <p:nvPr/>
        </p:nvSpPr>
        <p:spPr>
          <a:xfrm>
            <a:off x="4966573" y="5060633"/>
            <a:ext cx="203906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desarrolla y entrega incrementos de producto de forma iterativa.</a:t>
            </a:r>
            <a:endParaRPr lang="en-US" sz="28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081" y="3011091"/>
            <a:ext cx="2483406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37252" y="4233029"/>
            <a:ext cx="203906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Revisión</a:t>
            </a:r>
            <a:endParaRPr lang="en-US" sz="2800" dirty="0"/>
          </a:p>
        </p:txBody>
      </p:sp>
      <p:sp>
        <p:nvSpPr>
          <p:cNvPr id="13" name="Text 7"/>
          <p:cNvSpPr/>
          <p:nvPr/>
        </p:nvSpPr>
        <p:spPr>
          <a:xfrm>
            <a:off x="7537252" y="5060633"/>
            <a:ext cx="203906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y los interesados revisan el incremento entregado.</a:t>
            </a:r>
            <a:endParaRPr lang="en-US" sz="28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98487" y="3011091"/>
            <a:ext cx="2483406" cy="88868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20657" y="4233029"/>
            <a:ext cx="279056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Retrospectiva</a:t>
            </a:r>
            <a:endParaRPr lang="en-US" sz="2800" dirty="0"/>
          </a:p>
        </p:txBody>
      </p:sp>
      <p:sp>
        <p:nvSpPr>
          <p:cNvPr id="16" name="Text 9"/>
          <p:cNvSpPr/>
          <p:nvPr/>
        </p:nvSpPr>
        <p:spPr>
          <a:xfrm>
            <a:off x="10020657" y="5060633"/>
            <a:ext cx="203906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equipo reflexiona sobre cómo mejorar el proceso.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4" name="Text 1"/>
          <p:cNvSpPr/>
          <p:nvPr/>
        </p:nvSpPr>
        <p:spPr>
          <a:xfrm>
            <a:off x="2348389" y="2027872"/>
            <a:ext cx="8966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Ventajas de utilizar SCRUM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166586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944183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Agilidad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2348387" y="4750117"/>
            <a:ext cx="22333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permite adaptarse rápidamente a los cambios y entregar valor de forma constante.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3166586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3944183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Calidad</a:t>
            </a:r>
            <a:endParaRPr lang="en-US" sz="3200" dirty="0"/>
          </a:p>
        </p:txBody>
      </p:sp>
      <p:sp>
        <p:nvSpPr>
          <p:cNvPr id="10" name="Text 5"/>
          <p:cNvSpPr/>
          <p:nvPr/>
        </p:nvSpPr>
        <p:spPr>
          <a:xfrm>
            <a:off x="4915018" y="4750117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enfoque en iteraciones y revisiones constantes mejora la calidad del producto.</a:t>
            </a:r>
            <a:endParaRPr lang="en-US" sz="20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166586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315200" y="3944183"/>
            <a:ext cx="260844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Colaboración</a:t>
            </a:r>
            <a:endParaRPr lang="en-US" sz="3200" dirty="0"/>
          </a:p>
        </p:txBody>
      </p:sp>
      <p:sp>
        <p:nvSpPr>
          <p:cNvPr id="13" name="Text 7"/>
          <p:cNvSpPr/>
          <p:nvPr/>
        </p:nvSpPr>
        <p:spPr>
          <a:xfrm>
            <a:off x="7481768" y="4771787"/>
            <a:ext cx="22333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fomenta la colaboración y la comunicación entre los miembros del equipo.</a:t>
            </a:r>
            <a:endParaRPr lang="en-US" sz="20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3166586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3819167"/>
            <a:ext cx="244187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Satisfacción del Cliente</a:t>
            </a:r>
            <a:endParaRPr lang="en-US" sz="3200" dirty="0"/>
          </a:p>
        </p:txBody>
      </p:sp>
      <p:sp>
        <p:nvSpPr>
          <p:cNvPr id="16" name="Text 9"/>
          <p:cNvSpPr/>
          <p:nvPr/>
        </p:nvSpPr>
        <p:spPr>
          <a:xfrm>
            <a:off x="10048399" y="4771787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cliente obtiene un producto que se ajusta a sus necesidades de forma incremental.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70152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Desventajas de utilizar SCRUM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59711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7" name="Text 3"/>
          <p:cNvSpPr/>
          <p:nvPr/>
        </p:nvSpPr>
        <p:spPr>
          <a:xfrm>
            <a:off x="4662249" y="3638788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673435"/>
            <a:ext cx="365486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Resistencia al Cambio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5212913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Algunos equipos pueden tener dificultades para adaptarse a la nueva metodología.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59711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7"/>
          <p:cNvSpPr/>
          <p:nvPr/>
        </p:nvSpPr>
        <p:spPr>
          <a:xfrm>
            <a:off x="9373553" y="3638788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673435"/>
            <a:ext cx="33099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Visión a Corto Plazo</a:t>
            </a:r>
            <a:endParaRPr lang="en-US" sz="3200" dirty="0"/>
          </a:p>
        </p:txBody>
      </p:sp>
      <p:sp>
        <p:nvSpPr>
          <p:cNvPr id="13" name="Text 9"/>
          <p:cNvSpPr/>
          <p:nvPr/>
        </p:nvSpPr>
        <p:spPr>
          <a:xfrm>
            <a:off x="9977199" y="415385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enfoque en sprints cortos puede dificultar la planificación a largo plazo.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5" name="Text 11"/>
          <p:cNvSpPr/>
          <p:nvPr/>
        </p:nvSpPr>
        <p:spPr>
          <a:xfrm>
            <a:off x="4606766" y="5657493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45841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Necesidad de Capacitación</a:t>
            </a:r>
            <a:endParaRPr lang="en-US" sz="3200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Implementar SCRUM requiere que el equipo se capacite y adopte nuevos roles y prácticas.</a:t>
            </a:r>
            <a:endParaRPr lang="en-US" sz="1750" dirty="0"/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4" name="Text 1"/>
          <p:cNvSpPr/>
          <p:nvPr/>
        </p:nvSpPr>
        <p:spPr>
          <a:xfrm>
            <a:off x="2348389" y="1213247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Tipos de proyectos adecuados para SCRUM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570559" y="3187184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Proyectos con Requisitos Cambiantes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41062" y="3187184"/>
            <a:ext cx="4518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permite adaptarse a los cambios durante el desarrollo.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2348389" y="4038838"/>
            <a:ext cx="9933503" cy="992505"/>
          </a:xfrm>
          <a:prstGeom prst="rect">
            <a:avLst/>
          </a:prstGeom>
          <a:solidFill>
            <a:srgbClr val="223D4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2570559" y="4179689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Proyectos con Entregas Frecuentes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41062" y="4179689"/>
            <a:ext cx="4518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se enfoca en entregar valor de forma incremental.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570559" y="5172194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Proyectos con Equipos Multifuncionales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541062" y="5172194"/>
            <a:ext cx="4518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funciona mejor con equipos autoorganizados y colaborativos.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2348389" y="6023848"/>
            <a:ext cx="9933503" cy="992505"/>
          </a:xfrm>
          <a:prstGeom prst="rect">
            <a:avLst/>
          </a:prstGeom>
          <a:solidFill>
            <a:srgbClr val="223D4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0"/>
          <p:cNvSpPr/>
          <p:nvPr/>
        </p:nvSpPr>
        <p:spPr>
          <a:xfrm>
            <a:off x="2570559" y="6164699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Proyectos de Desarrollo de Software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541062" y="6164699"/>
            <a:ext cx="4518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SCRUM es ampliamente utilizado en el desarrollo de software.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48145"/>
            <a:ext cx="7665839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Glosario.</a:t>
            </a:r>
            <a:endParaRPr lang="en-US" sz="6036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2639616"/>
            <a:ext cx="4486513" cy="277284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33199" y="56901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Sprint</a:t>
            </a:r>
            <a:endParaRPr lang="en-US" sz="3600" dirty="0"/>
          </a:p>
        </p:txBody>
      </p:sp>
      <p:sp>
        <p:nvSpPr>
          <p:cNvPr id="8" name="Text 3"/>
          <p:cNvSpPr/>
          <p:nvPr/>
        </p:nvSpPr>
        <p:spPr>
          <a:xfrm>
            <a:off x="833199" y="6170533"/>
            <a:ext cx="44865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3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 un ciclo de trabajo en el que se planifican y completan ciertas actividades establecidas.</a:t>
            </a:r>
            <a:endParaRPr lang="en-US" sz="3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2968" y="2639616"/>
            <a:ext cx="4486632" cy="277284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652968" y="56901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Backlog</a:t>
            </a:r>
            <a:endParaRPr lang="en-US" sz="3600" dirty="0"/>
          </a:p>
        </p:txBody>
      </p:sp>
      <p:sp>
        <p:nvSpPr>
          <p:cNvPr id="11" name="Text 5"/>
          <p:cNvSpPr/>
          <p:nvPr/>
        </p:nvSpPr>
        <p:spPr>
          <a:xfrm>
            <a:off x="5652968" y="6170533"/>
            <a:ext cx="448663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3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</a:t>
            </a:r>
            <a:r>
              <a:rPr lang="en-US" sz="32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Backlog</a:t>
            </a:r>
            <a:r>
              <a:rPr lang="en-US" sz="3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es una lista de trabajo ordenada por prioridades para el equipo de desarrollo.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531</Words>
  <Application>Microsoft Office PowerPoint</Application>
  <PresentationFormat>Personalizado</PresentationFormat>
  <Paragraphs>69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Cabin</vt:lpstr>
      <vt:lpstr>Unbounded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BIBIANA RAMIREZ PEDREROS</cp:lastModifiedBy>
  <cp:revision>7</cp:revision>
  <dcterms:created xsi:type="dcterms:W3CDTF">2024-05-23T03:28:56Z</dcterms:created>
  <dcterms:modified xsi:type="dcterms:W3CDTF">2024-06-01T16:22:03Z</dcterms:modified>
</cp:coreProperties>
</file>